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7" r:id="rId2"/>
  </p:sldIdLst>
  <p:sldSz cx="42062400" cy="34747200"/>
  <p:notesSz cx="7010400" cy="92964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enhall, Carl S" initials="DC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0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882" autoAdjust="0"/>
  </p:normalViewPr>
  <p:slideViewPr>
    <p:cSldViewPr>
      <p:cViewPr>
        <p:scale>
          <a:sx n="30" d="100"/>
          <a:sy n="30" d="100"/>
        </p:scale>
        <p:origin x="-366" y="2364"/>
      </p:cViewPr>
      <p:guideLst>
        <p:guide orient="horz" pos="10944"/>
        <p:guide pos="132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18FD429-43EE-4B7E-B1EE-7645046D7CED}" type="datetimeFigureOut">
              <a:rPr lang="en-US" smtClean="0"/>
              <a:t>10/29/2014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73F58E8-1DA6-438D-84FA-FA22CBB6F5CC}" type="slidenum">
              <a:rPr lang="en-US" smtClean="0"/>
              <a:t>‹#›</a:t>
            </a:fld>
            <a:endParaRPr lang="en-US"/>
          </a:p>
        </p:txBody>
      </p:sp>
    </p:spTree>
    <p:extLst>
      <p:ext uri="{BB962C8B-B14F-4D97-AF65-F5344CB8AC3E}">
        <p14:creationId xmlns:p14="http://schemas.microsoft.com/office/powerpoint/2010/main" val="2932909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EACD185D-98B5-48F1-B5AC-C357508F5668}" type="datetimeFigureOut">
              <a:rPr lang="en-US" smtClean="0"/>
              <a:t>10/29/2014</a:t>
            </a:fld>
            <a:endParaRPr lang="en-US"/>
          </a:p>
        </p:txBody>
      </p:sp>
      <p:sp>
        <p:nvSpPr>
          <p:cNvPr id="4" name="Slide Image Placeholder 3"/>
          <p:cNvSpPr>
            <a:spLocks noGrp="1" noRot="1" noChangeAspect="1"/>
          </p:cNvSpPr>
          <p:nvPr>
            <p:ph type="sldImg" idx="2"/>
          </p:nvPr>
        </p:nvSpPr>
        <p:spPr>
          <a:xfrm>
            <a:off x="1395413" y="696913"/>
            <a:ext cx="4219575"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1B2553C4-78D8-402B-AE38-AF9F7C755F7C}" type="slidenum">
              <a:rPr lang="en-US" smtClean="0"/>
              <a:t>‹#›</a:t>
            </a:fld>
            <a:endParaRPr lang="en-US"/>
          </a:p>
        </p:txBody>
      </p:sp>
    </p:spTree>
    <p:extLst>
      <p:ext uri="{BB962C8B-B14F-4D97-AF65-F5344CB8AC3E}">
        <p14:creationId xmlns:p14="http://schemas.microsoft.com/office/powerpoint/2010/main" val="680084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2553C4-78D8-402B-AE38-AF9F7C755F7C}" type="slidenum">
              <a:rPr lang="en-US" smtClean="0"/>
              <a:t>1</a:t>
            </a:fld>
            <a:endParaRPr lang="en-US"/>
          </a:p>
        </p:txBody>
      </p:sp>
    </p:spTree>
    <p:extLst>
      <p:ext uri="{BB962C8B-B14F-4D97-AF65-F5344CB8AC3E}">
        <p14:creationId xmlns:p14="http://schemas.microsoft.com/office/powerpoint/2010/main" val="3113394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54680" y="10794156"/>
            <a:ext cx="35753040" cy="7448127"/>
          </a:xfrm>
        </p:spPr>
        <p:txBody>
          <a:bodyPr/>
          <a:lstStyle/>
          <a:p>
            <a:r>
              <a:rPr lang="en-US" smtClean="0"/>
              <a:t>Click to edit Master title style</a:t>
            </a:r>
            <a:endParaRPr lang="en-US"/>
          </a:p>
        </p:txBody>
      </p:sp>
      <p:sp>
        <p:nvSpPr>
          <p:cNvPr id="3" name="Subtitle 2"/>
          <p:cNvSpPr>
            <a:spLocks noGrp="1"/>
          </p:cNvSpPr>
          <p:nvPr>
            <p:ph type="subTitle" idx="1"/>
          </p:nvPr>
        </p:nvSpPr>
        <p:spPr>
          <a:xfrm>
            <a:off x="6309360" y="19690080"/>
            <a:ext cx="29443680" cy="887984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2DD63D-9F2F-4293-BB59-7DB568E77EF7}" type="datetimeFigureOut">
              <a:rPr lang="en-US" smtClean="0"/>
              <a:pPr/>
              <a:t>10/29/2014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423D29-7A2E-467B-B467-B0A5F469E840}" type="slidenum">
              <a:rPr lang="en-US" smtClean="0"/>
              <a:pPr/>
              <a:t>‹#›</a:t>
            </a:fld>
            <a:endParaRPr lang="en-US" dirty="0"/>
          </a:p>
        </p:txBody>
      </p:sp>
    </p:spTree>
    <p:extLst>
      <p:ext uri="{BB962C8B-B14F-4D97-AF65-F5344CB8AC3E}">
        <p14:creationId xmlns:p14="http://schemas.microsoft.com/office/powerpoint/2010/main" val="339387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2DD63D-9F2F-4293-BB59-7DB568E77EF7}" type="datetimeFigureOut">
              <a:rPr lang="en-US" smtClean="0"/>
              <a:pPr/>
              <a:t>10/29/2014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423D29-7A2E-467B-B467-B0A5F469E840}" type="slidenum">
              <a:rPr lang="en-US" smtClean="0"/>
              <a:pPr/>
              <a:t>‹#›</a:t>
            </a:fld>
            <a:endParaRPr lang="en-US" dirty="0"/>
          </a:p>
        </p:txBody>
      </p:sp>
    </p:spTree>
    <p:extLst>
      <p:ext uri="{BB962C8B-B14F-4D97-AF65-F5344CB8AC3E}">
        <p14:creationId xmlns:p14="http://schemas.microsoft.com/office/powerpoint/2010/main" val="3067218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495240" y="1391502"/>
            <a:ext cx="9464040" cy="2964772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03120" y="1391502"/>
            <a:ext cx="27691080" cy="296477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2DD63D-9F2F-4293-BB59-7DB568E77EF7}" type="datetimeFigureOut">
              <a:rPr lang="en-US" smtClean="0"/>
              <a:pPr/>
              <a:t>10/29/2014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423D29-7A2E-467B-B467-B0A5F469E840}" type="slidenum">
              <a:rPr lang="en-US" smtClean="0"/>
              <a:pPr/>
              <a:t>‹#›</a:t>
            </a:fld>
            <a:endParaRPr lang="en-US" dirty="0"/>
          </a:p>
        </p:txBody>
      </p:sp>
    </p:spTree>
    <p:extLst>
      <p:ext uri="{BB962C8B-B14F-4D97-AF65-F5344CB8AC3E}">
        <p14:creationId xmlns:p14="http://schemas.microsoft.com/office/powerpoint/2010/main" val="369090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2DD63D-9F2F-4293-BB59-7DB568E77EF7}" type="datetimeFigureOut">
              <a:rPr lang="en-US" smtClean="0"/>
              <a:pPr/>
              <a:t>10/29/2014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423D29-7A2E-467B-B467-B0A5F469E840}" type="slidenum">
              <a:rPr lang="en-US" smtClean="0"/>
              <a:pPr/>
              <a:t>‹#›</a:t>
            </a:fld>
            <a:endParaRPr lang="en-US" dirty="0"/>
          </a:p>
        </p:txBody>
      </p:sp>
    </p:spTree>
    <p:extLst>
      <p:ext uri="{BB962C8B-B14F-4D97-AF65-F5344CB8AC3E}">
        <p14:creationId xmlns:p14="http://schemas.microsoft.com/office/powerpoint/2010/main" val="72432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22640" y="22328296"/>
            <a:ext cx="35753040" cy="690118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322640" y="14727349"/>
            <a:ext cx="35753040" cy="7600947"/>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2DD63D-9F2F-4293-BB59-7DB568E77EF7}" type="datetimeFigureOut">
              <a:rPr lang="en-US" smtClean="0"/>
              <a:pPr/>
              <a:t>10/29/2014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423D29-7A2E-467B-B467-B0A5F469E840}" type="slidenum">
              <a:rPr lang="en-US" smtClean="0"/>
              <a:pPr/>
              <a:t>‹#›</a:t>
            </a:fld>
            <a:endParaRPr lang="en-US" dirty="0"/>
          </a:p>
        </p:txBody>
      </p:sp>
    </p:spTree>
    <p:extLst>
      <p:ext uri="{BB962C8B-B14F-4D97-AF65-F5344CB8AC3E}">
        <p14:creationId xmlns:p14="http://schemas.microsoft.com/office/powerpoint/2010/main" val="130847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03120" y="8107682"/>
            <a:ext cx="18577560" cy="22931546"/>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1381720" y="8107682"/>
            <a:ext cx="18577560" cy="22931546"/>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2DD63D-9F2F-4293-BB59-7DB568E77EF7}" type="datetimeFigureOut">
              <a:rPr lang="en-US" smtClean="0"/>
              <a:pPr/>
              <a:t>10/29/2014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423D29-7A2E-467B-B467-B0A5F469E840}" type="slidenum">
              <a:rPr lang="en-US" smtClean="0"/>
              <a:pPr/>
              <a:t>‹#›</a:t>
            </a:fld>
            <a:endParaRPr lang="en-US" dirty="0"/>
          </a:p>
        </p:txBody>
      </p:sp>
    </p:spTree>
    <p:extLst>
      <p:ext uri="{BB962C8B-B14F-4D97-AF65-F5344CB8AC3E}">
        <p14:creationId xmlns:p14="http://schemas.microsoft.com/office/powerpoint/2010/main" val="1620348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03120" y="7777906"/>
            <a:ext cx="18584865" cy="3241461"/>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03120" y="11019367"/>
            <a:ext cx="18584865" cy="20019859"/>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1367117" y="7777906"/>
            <a:ext cx="18592165" cy="3241461"/>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1367117" y="11019367"/>
            <a:ext cx="18592165" cy="20019859"/>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2DD63D-9F2F-4293-BB59-7DB568E77EF7}" type="datetimeFigureOut">
              <a:rPr lang="en-US" smtClean="0"/>
              <a:pPr/>
              <a:t>10/29/2014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E423D29-7A2E-467B-B467-B0A5F469E840}" type="slidenum">
              <a:rPr lang="en-US" smtClean="0"/>
              <a:pPr/>
              <a:t>‹#›</a:t>
            </a:fld>
            <a:endParaRPr lang="en-US" dirty="0"/>
          </a:p>
        </p:txBody>
      </p:sp>
    </p:spTree>
    <p:extLst>
      <p:ext uri="{BB962C8B-B14F-4D97-AF65-F5344CB8AC3E}">
        <p14:creationId xmlns:p14="http://schemas.microsoft.com/office/powerpoint/2010/main" val="1302155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2DD63D-9F2F-4293-BB59-7DB568E77EF7}" type="datetimeFigureOut">
              <a:rPr lang="en-US" smtClean="0"/>
              <a:pPr/>
              <a:t>10/29/2014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423D29-7A2E-467B-B467-B0A5F469E840}" type="slidenum">
              <a:rPr lang="en-US" smtClean="0"/>
              <a:pPr/>
              <a:t>‹#›</a:t>
            </a:fld>
            <a:endParaRPr lang="en-US" dirty="0"/>
          </a:p>
        </p:txBody>
      </p:sp>
    </p:spTree>
    <p:extLst>
      <p:ext uri="{BB962C8B-B14F-4D97-AF65-F5344CB8AC3E}">
        <p14:creationId xmlns:p14="http://schemas.microsoft.com/office/powerpoint/2010/main" val="3718810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2DD63D-9F2F-4293-BB59-7DB568E77EF7}" type="datetimeFigureOut">
              <a:rPr lang="en-US" smtClean="0"/>
              <a:pPr/>
              <a:t>10/29/2014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E423D29-7A2E-467B-B467-B0A5F469E840}" type="slidenum">
              <a:rPr lang="en-US" smtClean="0"/>
              <a:pPr/>
              <a:t>‹#›</a:t>
            </a:fld>
            <a:endParaRPr lang="en-US" dirty="0"/>
          </a:p>
        </p:txBody>
      </p:sp>
    </p:spTree>
    <p:extLst>
      <p:ext uri="{BB962C8B-B14F-4D97-AF65-F5344CB8AC3E}">
        <p14:creationId xmlns:p14="http://schemas.microsoft.com/office/powerpoint/2010/main" val="871993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03122" y="1383453"/>
            <a:ext cx="13838240" cy="588772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6445230" y="1383456"/>
            <a:ext cx="23514050" cy="29655773"/>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03122" y="7271176"/>
            <a:ext cx="13838240" cy="23768053"/>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2DD63D-9F2F-4293-BB59-7DB568E77EF7}" type="datetimeFigureOut">
              <a:rPr lang="en-US" smtClean="0"/>
              <a:pPr/>
              <a:t>10/29/2014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423D29-7A2E-467B-B467-B0A5F469E840}" type="slidenum">
              <a:rPr lang="en-US" smtClean="0"/>
              <a:pPr/>
              <a:t>‹#›</a:t>
            </a:fld>
            <a:endParaRPr lang="en-US" dirty="0"/>
          </a:p>
        </p:txBody>
      </p:sp>
    </p:spTree>
    <p:extLst>
      <p:ext uri="{BB962C8B-B14F-4D97-AF65-F5344CB8AC3E}">
        <p14:creationId xmlns:p14="http://schemas.microsoft.com/office/powerpoint/2010/main" val="816318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44525" y="24323040"/>
            <a:ext cx="25237440" cy="2871473"/>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244525" y="3104727"/>
            <a:ext cx="25237440" cy="2084832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dirty="0"/>
          </a:p>
        </p:txBody>
      </p:sp>
      <p:sp>
        <p:nvSpPr>
          <p:cNvPr id="4" name="Text Placeholder 3"/>
          <p:cNvSpPr>
            <a:spLocks noGrp="1"/>
          </p:cNvSpPr>
          <p:nvPr>
            <p:ph type="body" sz="half" idx="2"/>
          </p:nvPr>
        </p:nvSpPr>
        <p:spPr>
          <a:xfrm>
            <a:off x="8244525" y="27194513"/>
            <a:ext cx="25237440" cy="4077967"/>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2DD63D-9F2F-4293-BB59-7DB568E77EF7}" type="datetimeFigureOut">
              <a:rPr lang="en-US" smtClean="0"/>
              <a:pPr/>
              <a:t>10/29/2014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423D29-7A2E-467B-B467-B0A5F469E840}" type="slidenum">
              <a:rPr lang="en-US" smtClean="0"/>
              <a:pPr/>
              <a:t>‹#›</a:t>
            </a:fld>
            <a:endParaRPr lang="en-US" dirty="0"/>
          </a:p>
        </p:txBody>
      </p:sp>
    </p:spTree>
    <p:extLst>
      <p:ext uri="{BB962C8B-B14F-4D97-AF65-F5344CB8AC3E}">
        <p14:creationId xmlns:p14="http://schemas.microsoft.com/office/powerpoint/2010/main" val="3805086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3120" y="1391499"/>
            <a:ext cx="37856160" cy="57912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03120" y="8107682"/>
            <a:ext cx="37856160" cy="22931546"/>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03120" y="32205509"/>
            <a:ext cx="9814560" cy="1849967"/>
          </a:xfrm>
          <a:prstGeom prst="rect">
            <a:avLst/>
          </a:prstGeom>
        </p:spPr>
        <p:txBody>
          <a:bodyPr vert="horz" lIns="438912" tIns="219456" rIns="438912" bIns="219456" rtlCol="0" anchor="ctr"/>
          <a:lstStyle>
            <a:lvl1pPr algn="l">
              <a:defRPr sz="5800">
                <a:solidFill>
                  <a:schemeClr val="tx1">
                    <a:tint val="75000"/>
                  </a:schemeClr>
                </a:solidFill>
              </a:defRPr>
            </a:lvl1pPr>
          </a:lstStyle>
          <a:p>
            <a:fld id="{DF2DD63D-9F2F-4293-BB59-7DB568E77EF7}" type="datetimeFigureOut">
              <a:rPr lang="en-US" smtClean="0"/>
              <a:pPr/>
              <a:t>10/29/2014</a:t>
            </a:fld>
            <a:endParaRPr lang="en-US" dirty="0"/>
          </a:p>
        </p:txBody>
      </p:sp>
      <p:sp>
        <p:nvSpPr>
          <p:cNvPr id="5" name="Footer Placeholder 4"/>
          <p:cNvSpPr>
            <a:spLocks noGrp="1"/>
          </p:cNvSpPr>
          <p:nvPr>
            <p:ph type="ftr" sz="quarter" idx="3"/>
          </p:nvPr>
        </p:nvSpPr>
        <p:spPr>
          <a:xfrm>
            <a:off x="14371320" y="32205509"/>
            <a:ext cx="13319760" cy="1849967"/>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144720" y="32205509"/>
            <a:ext cx="9814560" cy="1849967"/>
          </a:xfrm>
          <a:prstGeom prst="rect">
            <a:avLst/>
          </a:prstGeom>
        </p:spPr>
        <p:txBody>
          <a:bodyPr vert="horz" lIns="438912" tIns="219456" rIns="438912" bIns="219456" rtlCol="0" anchor="ctr"/>
          <a:lstStyle>
            <a:lvl1pPr algn="r">
              <a:defRPr sz="5800">
                <a:solidFill>
                  <a:schemeClr val="tx1">
                    <a:tint val="75000"/>
                  </a:schemeClr>
                </a:solidFill>
              </a:defRPr>
            </a:lvl1pPr>
          </a:lstStyle>
          <a:p>
            <a:fld id="{0E423D29-7A2E-467B-B467-B0A5F469E840}" type="slidenum">
              <a:rPr lang="en-US" smtClean="0"/>
              <a:pPr/>
              <a:t>‹#›</a:t>
            </a:fld>
            <a:endParaRPr lang="en-US" dirty="0"/>
          </a:p>
        </p:txBody>
      </p:sp>
    </p:spTree>
    <p:extLst>
      <p:ext uri="{BB962C8B-B14F-4D97-AF65-F5344CB8AC3E}">
        <p14:creationId xmlns:p14="http://schemas.microsoft.com/office/powerpoint/2010/main" val="3947000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15518524" y="6781800"/>
            <a:ext cx="11506200" cy="19964400"/>
            <a:chOff x="533400" y="6118062"/>
            <a:chExt cx="16776587" cy="16590944"/>
          </a:xfrm>
        </p:grpSpPr>
        <p:sp>
          <p:nvSpPr>
            <p:cNvPr id="36" name="Rounded Rectangle 35"/>
            <p:cNvSpPr/>
            <p:nvPr/>
          </p:nvSpPr>
          <p:spPr>
            <a:xfrm>
              <a:off x="533400" y="6118062"/>
              <a:ext cx="16776587" cy="16590944"/>
            </a:xfrm>
            <a:prstGeom prst="roundRect">
              <a:avLst>
                <a:gd name="adj" fmla="val 3140"/>
              </a:avLst>
            </a:prstGeom>
            <a:gradFill flip="none" rotWithShape="1">
              <a:gsLst>
                <a:gs pos="0">
                  <a:schemeClr val="accent2">
                    <a:lumMod val="20000"/>
                    <a:lumOff val="80000"/>
                    <a:shade val="30000"/>
                    <a:satMod val="115000"/>
                  </a:schemeClr>
                </a:gs>
                <a:gs pos="22000">
                  <a:schemeClr val="accent2">
                    <a:lumMod val="20000"/>
                    <a:lumOff val="80000"/>
                    <a:shade val="67500"/>
                    <a:satMod val="115000"/>
                  </a:schemeClr>
                </a:gs>
                <a:gs pos="100000">
                  <a:schemeClr val="accent2">
                    <a:lumMod val="20000"/>
                    <a:lumOff val="80000"/>
                    <a:shade val="100000"/>
                    <a:satMod val="115000"/>
                  </a:schemeClr>
                </a:gs>
              </a:gsLst>
              <a:lin ang="16200000" scaled="1"/>
              <a:tileRect/>
            </a:gradFill>
            <a:ln w="76200">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7" name="TextBox 36"/>
            <p:cNvSpPr txBox="1"/>
            <p:nvPr/>
          </p:nvSpPr>
          <p:spPr>
            <a:xfrm>
              <a:off x="6315075" y="11015246"/>
              <a:ext cx="381000" cy="338554"/>
            </a:xfrm>
            <a:prstGeom prst="rect">
              <a:avLst/>
            </a:prstGeom>
            <a:noFill/>
          </p:spPr>
          <p:txBody>
            <a:bodyPr wrap="square" rtlCol="0">
              <a:spAutoFit/>
            </a:bodyPr>
            <a:lstStyle/>
            <a:p>
              <a:pPr algn="ctr"/>
              <a:endParaRPr lang="en-US" sz="1600" dirty="0"/>
            </a:p>
          </p:txBody>
        </p:sp>
      </p:grpSp>
      <p:grpSp>
        <p:nvGrpSpPr>
          <p:cNvPr id="39" name="Group 38"/>
          <p:cNvGrpSpPr/>
          <p:nvPr/>
        </p:nvGrpSpPr>
        <p:grpSpPr>
          <a:xfrm>
            <a:off x="28727400" y="6781800"/>
            <a:ext cx="11734800" cy="19964400"/>
            <a:chOff x="533400" y="6118062"/>
            <a:chExt cx="16776587" cy="16590944"/>
          </a:xfrm>
        </p:grpSpPr>
        <p:sp>
          <p:nvSpPr>
            <p:cNvPr id="40" name="Rounded Rectangle 39"/>
            <p:cNvSpPr/>
            <p:nvPr/>
          </p:nvSpPr>
          <p:spPr>
            <a:xfrm>
              <a:off x="533400" y="6118062"/>
              <a:ext cx="16776587" cy="16590944"/>
            </a:xfrm>
            <a:prstGeom prst="roundRect">
              <a:avLst>
                <a:gd name="adj" fmla="val 3140"/>
              </a:avLst>
            </a:prstGeom>
            <a:gradFill flip="none" rotWithShape="1">
              <a:gsLst>
                <a:gs pos="0">
                  <a:schemeClr val="accent2">
                    <a:lumMod val="20000"/>
                    <a:lumOff val="80000"/>
                    <a:shade val="30000"/>
                    <a:satMod val="115000"/>
                  </a:schemeClr>
                </a:gs>
                <a:gs pos="22000">
                  <a:schemeClr val="accent2">
                    <a:lumMod val="20000"/>
                    <a:lumOff val="80000"/>
                    <a:shade val="67500"/>
                    <a:satMod val="115000"/>
                  </a:schemeClr>
                </a:gs>
                <a:gs pos="100000">
                  <a:schemeClr val="accent2">
                    <a:lumMod val="20000"/>
                    <a:lumOff val="80000"/>
                    <a:shade val="100000"/>
                    <a:satMod val="115000"/>
                  </a:schemeClr>
                </a:gs>
              </a:gsLst>
              <a:lin ang="16200000" scaled="1"/>
              <a:tileRect/>
            </a:gradFill>
            <a:ln w="76200">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1" name="TextBox 40"/>
            <p:cNvSpPr txBox="1"/>
            <p:nvPr/>
          </p:nvSpPr>
          <p:spPr>
            <a:xfrm>
              <a:off x="6315075" y="11015246"/>
              <a:ext cx="381000" cy="338554"/>
            </a:xfrm>
            <a:prstGeom prst="rect">
              <a:avLst/>
            </a:prstGeom>
            <a:noFill/>
          </p:spPr>
          <p:txBody>
            <a:bodyPr wrap="square" rtlCol="0">
              <a:spAutoFit/>
            </a:bodyPr>
            <a:lstStyle/>
            <a:p>
              <a:pPr algn="ctr"/>
              <a:endParaRPr lang="en-US" sz="1600" dirty="0"/>
            </a:p>
          </p:txBody>
        </p:sp>
      </p:grpSp>
      <p:grpSp>
        <p:nvGrpSpPr>
          <p:cNvPr id="21" name="Group 20"/>
          <p:cNvGrpSpPr/>
          <p:nvPr/>
        </p:nvGrpSpPr>
        <p:grpSpPr>
          <a:xfrm>
            <a:off x="1295400" y="6781800"/>
            <a:ext cx="12496800" cy="19964400"/>
            <a:chOff x="533400" y="6118062"/>
            <a:chExt cx="16776587" cy="16590944"/>
          </a:xfrm>
        </p:grpSpPr>
        <p:sp>
          <p:nvSpPr>
            <p:cNvPr id="22" name="Rounded Rectangle 21"/>
            <p:cNvSpPr/>
            <p:nvPr/>
          </p:nvSpPr>
          <p:spPr>
            <a:xfrm>
              <a:off x="533400" y="6118062"/>
              <a:ext cx="16776587" cy="16590944"/>
            </a:xfrm>
            <a:prstGeom prst="roundRect">
              <a:avLst>
                <a:gd name="adj" fmla="val 3140"/>
              </a:avLst>
            </a:prstGeom>
            <a:gradFill flip="none" rotWithShape="1">
              <a:gsLst>
                <a:gs pos="0">
                  <a:schemeClr val="accent2">
                    <a:lumMod val="20000"/>
                    <a:lumOff val="80000"/>
                    <a:shade val="30000"/>
                    <a:satMod val="115000"/>
                  </a:schemeClr>
                </a:gs>
                <a:gs pos="22000">
                  <a:schemeClr val="accent2">
                    <a:lumMod val="20000"/>
                    <a:lumOff val="80000"/>
                    <a:shade val="67500"/>
                    <a:satMod val="115000"/>
                  </a:schemeClr>
                </a:gs>
                <a:gs pos="100000">
                  <a:schemeClr val="accent2">
                    <a:lumMod val="20000"/>
                    <a:lumOff val="80000"/>
                    <a:shade val="100000"/>
                    <a:satMod val="115000"/>
                  </a:schemeClr>
                </a:gs>
              </a:gsLst>
              <a:lin ang="16200000" scaled="1"/>
              <a:tileRect/>
            </a:gradFill>
            <a:ln w="76200">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3" name="TextBox 22"/>
            <p:cNvSpPr txBox="1"/>
            <p:nvPr/>
          </p:nvSpPr>
          <p:spPr>
            <a:xfrm>
              <a:off x="6315075" y="11015246"/>
              <a:ext cx="381000" cy="338554"/>
            </a:xfrm>
            <a:prstGeom prst="rect">
              <a:avLst/>
            </a:prstGeom>
            <a:noFill/>
          </p:spPr>
          <p:txBody>
            <a:bodyPr wrap="square" rtlCol="0">
              <a:spAutoFit/>
            </a:bodyPr>
            <a:lstStyle/>
            <a:p>
              <a:pPr algn="ctr"/>
              <a:endParaRPr lang="en-US" sz="1600" dirty="0"/>
            </a:p>
          </p:txBody>
        </p:sp>
      </p:grpSp>
      <p:grpSp>
        <p:nvGrpSpPr>
          <p:cNvPr id="10" name="Group 9"/>
          <p:cNvGrpSpPr/>
          <p:nvPr/>
        </p:nvGrpSpPr>
        <p:grpSpPr>
          <a:xfrm>
            <a:off x="49924" y="847499"/>
            <a:ext cx="42443400" cy="5096101"/>
            <a:chOff x="49924" y="847499"/>
            <a:chExt cx="42443400" cy="5096101"/>
          </a:xfrm>
        </p:grpSpPr>
        <p:sp>
          <p:nvSpPr>
            <p:cNvPr id="103" name="Rectangle 102"/>
            <p:cNvSpPr/>
            <p:nvPr/>
          </p:nvSpPr>
          <p:spPr>
            <a:xfrm>
              <a:off x="36353941" y="847499"/>
              <a:ext cx="145859" cy="10084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4" name="Straight Connector 153"/>
            <p:cNvCxnSpPr/>
            <p:nvPr/>
          </p:nvCxnSpPr>
          <p:spPr>
            <a:xfrm>
              <a:off x="49924" y="5943600"/>
              <a:ext cx="42443400" cy="0"/>
            </a:xfrm>
            <a:prstGeom prst="line">
              <a:avLst/>
            </a:prstGeom>
            <a:ln w="127000">
              <a:solidFill>
                <a:schemeClr val="accent2"/>
              </a:solidFill>
              <a:prstDash val="lgDashDotDot"/>
            </a:ln>
          </p:spPr>
          <p:style>
            <a:lnRef idx="3">
              <a:schemeClr val="accent6"/>
            </a:lnRef>
            <a:fillRef idx="0">
              <a:schemeClr val="accent6"/>
            </a:fillRef>
            <a:effectRef idx="2">
              <a:schemeClr val="accent6"/>
            </a:effectRef>
            <a:fontRef idx="minor">
              <a:schemeClr val="tx1"/>
            </a:fontRef>
          </p:style>
        </p:cxnSp>
      </p:grpSp>
      <p:sp>
        <p:nvSpPr>
          <p:cNvPr id="156" name="Rectangle 155"/>
          <p:cNvSpPr/>
          <p:nvPr/>
        </p:nvSpPr>
        <p:spPr>
          <a:xfrm>
            <a:off x="-48126" y="0"/>
            <a:ext cx="42062400" cy="34747200"/>
          </a:xfrm>
          <a:prstGeom prst="rect">
            <a:avLst/>
          </a:prstGeom>
          <a:noFill/>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406757" y="1351710"/>
            <a:ext cx="36978584" cy="3416320"/>
          </a:xfrm>
          <a:prstGeom prst="rect">
            <a:avLst/>
          </a:prstGeom>
          <a:noFill/>
        </p:spPr>
        <p:txBody>
          <a:bodyPr wrap="square" rtlCol="0">
            <a:spAutoFit/>
          </a:bodyPr>
          <a:lstStyle/>
          <a:p>
            <a:pPr algn="ctr"/>
            <a:r>
              <a:rPr lang="en-US" sz="16600" dirty="0" smtClean="0"/>
              <a:t>Proposed Health Center for Sierra Leone</a:t>
            </a:r>
          </a:p>
          <a:p>
            <a:pPr algn="ctr"/>
            <a:r>
              <a:rPr lang="en-US" sz="5000" dirty="0" smtClean="0"/>
              <a:t>Kelly </a:t>
            </a:r>
            <a:r>
              <a:rPr lang="en-US" sz="5000" dirty="0" err="1" smtClean="0"/>
              <a:t>Bresnowitz</a:t>
            </a:r>
            <a:r>
              <a:rPr lang="en-US" sz="5000" dirty="0" smtClean="0"/>
              <a:t>, </a:t>
            </a:r>
            <a:r>
              <a:rPr lang="en-US" sz="5000" smtClean="0"/>
              <a:t>Jamey </a:t>
            </a:r>
            <a:r>
              <a:rPr lang="en-US" sz="5000" smtClean="0"/>
              <a:t>Hogarth</a:t>
            </a:r>
            <a:r>
              <a:rPr lang="en-US" sz="5000" dirty="0" smtClean="0"/>
              <a:t>, Rachel Lacek, Kaylee Werner</a:t>
            </a:r>
          </a:p>
        </p:txBody>
      </p:sp>
      <p:sp>
        <p:nvSpPr>
          <p:cNvPr id="16" name="TextBox 15"/>
          <p:cNvSpPr txBox="1"/>
          <p:nvPr/>
        </p:nvSpPr>
        <p:spPr>
          <a:xfrm>
            <a:off x="30175200" y="7221834"/>
            <a:ext cx="8217420" cy="5447645"/>
          </a:xfrm>
          <a:prstGeom prst="rect">
            <a:avLst/>
          </a:prstGeom>
          <a:noFill/>
        </p:spPr>
        <p:txBody>
          <a:bodyPr wrap="square" rtlCol="0">
            <a:spAutoFit/>
          </a:bodyPr>
          <a:lstStyle/>
          <a:p>
            <a:r>
              <a:rPr lang="en-US" sz="6000" b="1" dirty="0"/>
              <a:t>Design</a:t>
            </a:r>
          </a:p>
          <a:p>
            <a:pPr marL="571500" indent="-571500">
              <a:buFont typeface="Arial" panose="020B0604020202020204" pitchFamily="34" charset="0"/>
              <a:buChar char="•"/>
            </a:pPr>
            <a:r>
              <a:rPr lang="en-US" sz="3600" dirty="0" smtClean="0"/>
              <a:t>Water runoff inside for easy cleaning</a:t>
            </a:r>
          </a:p>
          <a:p>
            <a:pPr marL="571500" indent="-571500">
              <a:buFont typeface="Arial" panose="020B0604020202020204" pitchFamily="34" charset="0"/>
              <a:buChar char="•"/>
            </a:pPr>
            <a:r>
              <a:rPr lang="en-US" sz="3600" dirty="0" smtClean="0"/>
              <a:t>Patient friendly image</a:t>
            </a:r>
          </a:p>
          <a:p>
            <a:pPr marL="571500" indent="-571500">
              <a:buFont typeface="Arial" panose="020B0604020202020204" pitchFamily="34" charset="0"/>
              <a:buChar char="•"/>
            </a:pPr>
            <a:r>
              <a:rPr lang="en-US" sz="3600" dirty="0" smtClean="0"/>
              <a:t>Sealed concrete and mud brick</a:t>
            </a:r>
          </a:p>
          <a:p>
            <a:pPr marL="571500" indent="-571500">
              <a:buFont typeface="Arial" panose="020B0604020202020204" pitchFamily="34" charset="0"/>
              <a:buChar char="•"/>
            </a:pPr>
            <a:r>
              <a:rPr lang="en-US" sz="3600" dirty="0" smtClean="0"/>
              <a:t>Thatch roof to maintain indoor temperature</a:t>
            </a:r>
          </a:p>
          <a:p>
            <a:pPr marL="571500" indent="-571500">
              <a:buFont typeface="Arial" panose="020B0604020202020204" pitchFamily="34" charset="0"/>
              <a:buChar char="•"/>
            </a:pPr>
            <a:r>
              <a:rPr lang="en-US" sz="3600" dirty="0" smtClean="0"/>
              <a:t>Sealed concrete floors</a:t>
            </a:r>
          </a:p>
          <a:p>
            <a:pPr marL="571500" indent="-571500">
              <a:buFont typeface="Arial" panose="020B0604020202020204" pitchFamily="34" charset="0"/>
              <a:buChar char="•"/>
            </a:pPr>
            <a:endParaRPr lang="en-US" sz="3600" dirty="0" smtClean="0"/>
          </a:p>
          <a:p>
            <a:pPr marL="571500" indent="-571500">
              <a:buFont typeface="Arial" panose="020B0604020202020204" pitchFamily="34" charset="0"/>
              <a:buChar char="•"/>
            </a:pPr>
            <a:endParaRPr lang="en-US" sz="3600" dirty="0"/>
          </a:p>
        </p:txBody>
      </p:sp>
      <p:sp>
        <p:nvSpPr>
          <p:cNvPr id="136" name="TextBox 135"/>
          <p:cNvSpPr txBox="1"/>
          <p:nvPr/>
        </p:nvSpPr>
        <p:spPr>
          <a:xfrm>
            <a:off x="1777237" y="18853964"/>
            <a:ext cx="11596728" cy="766363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6000" b="1" dirty="0" smtClean="0"/>
              <a:t>Ebola Basics:</a:t>
            </a:r>
          </a:p>
          <a:p>
            <a:pPr marL="571500" indent="-571500">
              <a:buFont typeface="Arial" panose="020B0604020202020204" pitchFamily="34" charset="0"/>
              <a:buChar char="•"/>
            </a:pPr>
            <a:r>
              <a:rPr lang="en-US" sz="3600" dirty="0" smtClean="0"/>
              <a:t>Symptoms</a:t>
            </a:r>
            <a:r>
              <a:rPr lang="en-US" sz="3600" dirty="0"/>
              <a:t>:  </a:t>
            </a:r>
            <a:r>
              <a:rPr lang="en-US" sz="3600" dirty="0" smtClean="0"/>
              <a:t>Fever</a:t>
            </a:r>
            <a:r>
              <a:rPr lang="en-US" sz="3600" dirty="0"/>
              <a:t>, sore throat, muscle pain and </a:t>
            </a:r>
            <a:r>
              <a:rPr lang="en-US" sz="3600" dirty="0" smtClean="0"/>
              <a:t>headaches then</a:t>
            </a:r>
            <a:r>
              <a:rPr lang="en-US" sz="3600" dirty="0"/>
              <a:t>, vomiting, diarrhea and rash</a:t>
            </a:r>
            <a:endParaRPr lang="en-US" sz="3600" dirty="0" smtClean="0"/>
          </a:p>
          <a:p>
            <a:pPr marL="571500" indent="-571500">
              <a:buFont typeface="Arial" panose="020B0604020202020204" pitchFamily="34" charset="0"/>
              <a:buChar char="•"/>
            </a:pPr>
            <a:r>
              <a:rPr lang="en-US" sz="3600" dirty="0" smtClean="0"/>
              <a:t>Signs </a:t>
            </a:r>
            <a:r>
              <a:rPr lang="en-US" sz="3600" dirty="0"/>
              <a:t>and symptoms typically start between two days and three weeks after contracting the </a:t>
            </a:r>
            <a:r>
              <a:rPr lang="en-US" sz="3600" dirty="0" smtClean="0"/>
              <a:t>virus.</a:t>
            </a:r>
          </a:p>
          <a:p>
            <a:pPr marL="571500" indent="-571500">
              <a:buFont typeface="Arial" panose="020B0604020202020204" pitchFamily="34" charset="0"/>
              <a:buChar char="•"/>
            </a:pPr>
            <a:r>
              <a:rPr lang="en-US" sz="3600" dirty="0"/>
              <a:t>The virus is acquired by contact with blood or other body fluids of an infected human </a:t>
            </a:r>
            <a:r>
              <a:rPr lang="en-US" sz="3600" dirty="0" smtClean="0"/>
              <a:t>or animal.</a:t>
            </a:r>
          </a:p>
          <a:p>
            <a:pPr marL="571500" indent="-571500">
              <a:buFont typeface="Arial" panose="020B0604020202020204" pitchFamily="34" charset="0"/>
              <a:buChar char="•"/>
            </a:pPr>
            <a:r>
              <a:rPr lang="en-US" sz="3600" dirty="0" smtClean="0"/>
              <a:t>Can be spread by coming in contact with recently contaminated item or surface.</a:t>
            </a:r>
          </a:p>
          <a:p>
            <a:pPr marL="571500" indent="-571500">
              <a:buFont typeface="Arial" panose="020B0604020202020204" pitchFamily="34" charset="0"/>
              <a:buChar char="•"/>
            </a:pPr>
            <a:r>
              <a:rPr lang="en-US" sz="3600" dirty="0" smtClean="0"/>
              <a:t>Kills </a:t>
            </a:r>
            <a:r>
              <a:rPr lang="en-US" sz="3600" dirty="0"/>
              <a:t>between 25% and 90% of those infected with the virus, averaging out at 50%. </a:t>
            </a:r>
            <a:endParaRPr lang="en-US" sz="3600" dirty="0" smtClean="0"/>
          </a:p>
          <a:p>
            <a:pPr marL="571500" indent="-571500">
              <a:buFont typeface="Arial" panose="020B0604020202020204" pitchFamily="34" charset="0"/>
              <a:buChar char="•"/>
            </a:pPr>
            <a:r>
              <a:rPr lang="en-US" sz="3600" dirty="0" smtClean="0">
                <a:solidFill>
                  <a:srgbClr val="FF0000"/>
                </a:solidFill>
              </a:rPr>
              <a:t>No known treatment</a:t>
            </a:r>
            <a:endParaRPr lang="en-US" sz="3600" dirty="0" smtClean="0">
              <a:solidFill>
                <a:schemeClr val="tx1"/>
              </a:solidFill>
            </a:endParaRPr>
          </a:p>
          <a:p>
            <a:pPr marL="571500" indent="-571500">
              <a:buFont typeface="Arial" panose="020B0604020202020204" pitchFamily="34" charset="0"/>
              <a:buChar char="•"/>
            </a:pPr>
            <a:endParaRPr lang="en-US" sz="3600" b="1" dirty="0" smtClean="0"/>
          </a:p>
        </p:txBody>
      </p:sp>
      <p:sp>
        <p:nvSpPr>
          <p:cNvPr id="24" name="TextBox 23"/>
          <p:cNvSpPr txBox="1"/>
          <p:nvPr/>
        </p:nvSpPr>
        <p:spPr>
          <a:xfrm>
            <a:off x="16230600" y="7240875"/>
            <a:ext cx="8478728" cy="8217634"/>
          </a:xfrm>
          <a:prstGeom prst="rect">
            <a:avLst/>
          </a:prstGeom>
          <a:noFill/>
        </p:spPr>
        <p:txBody>
          <a:bodyPr wrap="square" rtlCol="0">
            <a:spAutoFit/>
          </a:bodyPr>
          <a:lstStyle/>
          <a:p>
            <a:r>
              <a:rPr lang="en-US" sz="6000" b="1" dirty="0" smtClean="0"/>
              <a:t>Materials</a:t>
            </a:r>
            <a:endParaRPr lang="en-US" sz="6000" b="1" dirty="0"/>
          </a:p>
          <a:p>
            <a:pPr marL="571500" indent="-571500">
              <a:buFont typeface="Arial" panose="020B0604020202020204" pitchFamily="34" charset="0"/>
              <a:buChar char="•"/>
            </a:pPr>
            <a:r>
              <a:rPr lang="en-US" sz="3600" dirty="0" smtClean="0"/>
              <a:t>Mud Brick</a:t>
            </a:r>
          </a:p>
          <a:p>
            <a:pPr marL="571500" indent="-571500">
              <a:buFont typeface="Arial" panose="020B0604020202020204" pitchFamily="34" charset="0"/>
              <a:buChar char="•"/>
            </a:pPr>
            <a:r>
              <a:rPr lang="en-US" sz="3600" dirty="0" smtClean="0"/>
              <a:t>Corrugated Steel</a:t>
            </a:r>
          </a:p>
          <a:p>
            <a:pPr marL="571500" indent="-571500">
              <a:buFont typeface="Arial" panose="020B0604020202020204" pitchFamily="34" charset="0"/>
              <a:buChar char="•"/>
            </a:pPr>
            <a:r>
              <a:rPr lang="en-US" sz="3600" dirty="0" smtClean="0"/>
              <a:t>Windows</a:t>
            </a:r>
          </a:p>
          <a:p>
            <a:pPr marL="571500" indent="-571500">
              <a:buFont typeface="Arial" panose="020B0604020202020204" pitchFamily="34" charset="0"/>
              <a:buChar char="•"/>
            </a:pPr>
            <a:r>
              <a:rPr lang="en-US" sz="3600" dirty="0" smtClean="0"/>
              <a:t>Wood Doors</a:t>
            </a:r>
          </a:p>
          <a:p>
            <a:pPr marL="571500" indent="-571500">
              <a:buFont typeface="Arial" panose="020B0604020202020204" pitchFamily="34" charset="0"/>
              <a:buChar char="•"/>
            </a:pPr>
            <a:r>
              <a:rPr lang="en-US" sz="3600" dirty="0" smtClean="0"/>
              <a:t>Wood</a:t>
            </a:r>
          </a:p>
          <a:p>
            <a:pPr marL="571500" indent="-571500">
              <a:buFont typeface="Arial" panose="020B0604020202020204" pitchFamily="34" charset="0"/>
              <a:buChar char="•"/>
            </a:pPr>
            <a:r>
              <a:rPr lang="en-US" sz="3600" dirty="0" smtClean="0"/>
              <a:t>Concrete</a:t>
            </a:r>
          </a:p>
          <a:p>
            <a:pPr marL="571500" indent="-571500">
              <a:buFont typeface="Arial" panose="020B0604020202020204" pitchFamily="34" charset="0"/>
              <a:buChar char="•"/>
            </a:pPr>
            <a:r>
              <a:rPr lang="en-US" sz="3600" dirty="0" smtClean="0"/>
              <a:t>Plastic Netting</a:t>
            </a:r>
          </a:p>
          <a:p>
            <a:pPr marL="571500" indent="-571500">
              <a:buFont typeface="Arial" panose="020B0604020202020204" pitchFamily="34" charset="0"/>
              <a:buChar char="•"/>
            </a:pPr>
            <a:r>
              <a:rPr lang="en-US" sz="3600" dirty="0" smtClean="0"/>
              <a:t>Sealant</a:t>
            </a:r>
          </a:p>
          <a:p>
            <a:pPr marL="571500" indent="-571500">
              <a:buFont typeface="Arial" panose="020B0604020202020204" pitchFamily="34" charset="0"/>
              <a:buChar char="•"/>
            </a:pPr>
            <a:r>
              <a:rPr lang="en-US" sz="3600" dirty="0" smtClean="0"/>
              <a:t>Thatch</a:t>
            </a:r>
          </a:p>
          <a:p>
            <a:pPr marL="571500" indent="-571500">
              <a:buFont typeface="Arial" panose="020B0604020202020204" pitchFamily="34" charset="0"/>
              <a:buChar char="•"/>
            </a:pPr>
            <a:r>
              <a:rPr lang="en-US" sz="3600" dirty="0" smtClean="0"/>
              <a:t>Nails</a:t>
            </a:r>
          </a:p>
          <a:p>
            <a:pPr marL="571500" indent="-571500">
              <a:buFont typeface="Arial" panose="020B0604020202020204" pitchFamily="34" charset="0"/>
              <a:buChar char="•"/>
            </a:pPr>
            <a:r>
              <a:rPr lang="en-US" sz="3600" dirty="0" smtClean="0"/>
              <a:t>Screws</a:t>
            </a:r>
          </a:p>
          <a:p>
            <a:pPr marL="571500" indent="-571500">
              <a:buFont typeface="Arial" panose="020B0604020202020204" pitchFamily="34" charset="0"/>
              <a:buChar char="•"/>
            </a:pPr>
            <a:r>
              <a:rPr lang="en-US" sz="3600" dirty="0" smtClean="0"/>
              <a:t>Concrete</a:t>
            </a:r>
          </a:p>
          <a:p>
            <a:pPr marL="571500" indent="-571500">
              <a:buFont typeface="Arial" panose="020B0604020202020204" pitchFamily="34" charset="0"/>
              <a:buChar char="•"/>
            </a:pPr>
            <a:endParaRPr lang="en-US" sz="3600" dirty="0"/>
          </a:p>
        </p:txBody>
      </p:sp>
      <p:sp>
        <p:nvSpPr>
          <p:cNvPr id="25" name="TextBox 24"/>
          <p:cNvSpPr txBox="1"/>
          <p:nvPr/>
        </p:nvSpPr>
        <p:spPr>
          <a:xfrm>
            <a:off x="16495986" y="14929812"/>
            <a:ext cx="9829800" cy="11587788"/>
          </a:xfrm>
          <a:prstGeom prst="rect">
            <a:avLst/>
          </a:prstGeom>
          <a:noFill/>
        </p:spPr>
        <p:txBody>
          <a:bodyPr wrap="square" rtlCol="0">
            <a:spAutoFit/>
          </a:bodyPr>
          <a:lstStyle/>
          <a:p>
            <a:r>
              <a:rPr lang="en-US" sz="6000" b="1" dirty="0" smtClean="0"/>
              <a:t>Room Purpose:</a:t>
            </a:r>
            <a:endParaRPr lang="en-US" sz="6000" b="1" dirty="0"/>
          </a:p>
          <a:p>
            <a:r>
              <a:rPr lang="en-US" sz="3600" b="1" dirty="0" smtClean="0"/>
              <a:t>Sterilization Room:</a:t>
            </a:r>
          </a:p>
          <a:p>
            <a:pPr marL="571500" indent="-571500">
              <a:buFont typeface="Arial" panose="020B0604020202020204" pitchFamily="34" charset="0"/>
              <a:buChar char="•"/>
            </a:pPr>
            <a:r>
              <a:rPr lang="en-US" sz="3600" dirty="0" smtClean="0"/>
              <a:t>Room used to treat patients that are sick.</a:t>
            </a:r>
          </a:p>
          <a:p>
            <a:endParaRPr lang="en-US" sz="2500" dirty="0"/>
          </a:p>
          <a:p>
            <a:r>
              <a:rPr lang="en-US" sz="3600" b="1" dirty="0" smtClean="0"/>
              <a:t>Observation Room:</a:t>
            </a:r>
          </a:p>
          <a:p>
            <a:pPr marL="571500" indent="-571500">
              <a:buFont typeface="Arial" panose="020B0604020202020204" pitchFamily="34" charset="0"/>
              <a:buChar char="•"/>
            </a:pPr>
            <a:r>
              <a:rPr lang="en-US" sz="3600" dirty="0" smtClean="0"/>
              <a:t>A place where doctors see patients and determine what treatment they need.</a:t>
            </a:r>
          </a:p>
          <a:p>
            <a:endParaRPr lang="en-US" sz="2500" b="1" dirty="0"/>
          </a:p>
          <a:p>
            <a:r>
              <a:rPr lang="en-US" sz="3600" b="1" dirty="0" smtClean="0"/>
              <a:t>Storage:</a:t>
            </a:r>
          </a:p>
          <a:p>
            <a:pPr marL="571500" indent="-571500">
              <a:buFont typeface="Arial" panose="020B0604020202020204" pitchFamily="34" charset="0"/>
              <a:buChar char="•"/>
            </a:pPr>
            <a:r>
              <a:rPr lang="en-US" sz="3600" dirty="0" smtClean="0"/>
              <a:t>Store all scrubs, medical equipment, medication, cleaning supplies</a:t>
            </a:r>
          </a:p>
          <a:p>
            <a:endParaRPr lang="en-US" sz="2500" dirty="0"/>
          </a:p>
          <a:p>
            <a:r>
              <a:rPr lang="en-US" sz="3600" b="1" dirty="0" smtClean="0"/>
              <a:t>Meeting Room:</a:t>
            </a:r>
          </a:p>
          <a:p>
            <a:pPr marL="571500" indent="-571500">
              <a:buFont typeface="Arial" panose="020B0604020202020204" pitchFamily="34" charset="0"/>
              <a:buChar char="•"/>
            </a:pPr>
            <a:r>
              <a:rPr lang="en-US" sz="3600" dirty="0" smtClean="0"/>
              <a:t>A place for medical personnel to meet and discuss plans of action.</a:t>
            </a:r>
          </a:p>
          <a:p>
            <a:pPr marL="571500" indent="-571500">
              <a:buFont typeface="Arial" panose="020B0604020202020204" pitchFamily="34" charset="0"/>
              <a:buChar char="•"/>
            </a:pPr>
            <a:r>
              <a:rPr lang="en-US" sz="3600" dirty="0" smtClean="0"/>
              <a:t>Hold records of patients and those who have passed away</a:t>
            </a:r>
          </a:p>
          <a:p>
            <a:endParaRPr lang="en-US" sz="2500" dirty="0"/>
          </a:p>
          <a:p>
            <a:r>
              <a:rPr lang="en-US" sz="3600" b="1" dirty="0" smtClean="0"/>
              <a:t>PT Room:</a:t>
            </a:r>
          </a:p>
          <a:p>
            <a:pPr marL="571500" indent="-571500">
              <a:buFont typeface="Arial" panose="020B0604020202020204" pitchFamily="34" charset="0"/>
              <a:buChar char="•"/>
            </a:pPr>
            <a:r>
              <a:rPr lang="en-US" sz="3600" dirty="0" smtClean="0"/>
              <a:t>Rehabilitation place for patients to work on strength and cardio</a:t>
            </a:r>
          </a:p>
        </p:txBody>
      </p:sp>
      <p:sp>
        <p:nvSpPr>
          <p:cNvPr id="26" name="TextBox 25"/>
          <p:cNvSpPr txBox="1"/>
          <p:nvPr/>
        </p:nvSpPr>
        <p:spPr>
          <a:xfrm>
            <a:off x="29794200" y="11421159"/>
            <a:ext cx="8217420" cy="17635597"/>
          </a:xfrm>
          <a:prstGeom prst="rect">
            <a:avLst/>
          </a:prstGeom>
          <a:noFill/>
        </p:spPr>
        <p:txBody>
          <a:bodyPr wrap="square" rtlCol="0">
            <a:spAutoFit/>
          </a:bodyPr>
          <a:lstStyle/>
          <a:p>
            <a:r>
              <a:rPr lang="en-US" sz="6000" b="1" dirty="0" smtClean="0"/>
              <a:t>Furnishings</a:t>
            </a:r>
            <a:r>
              <a:rPr lang="en-US" sz="6000" b="1" dirty="0"/>
              <a:t>:</a:t>
            </a:r>
          </a:p>
          <a:p>
            <a:r>
              <a:rPr lang="en-US" sz="3600" b="1" dirty="0"/>
              <a:t>Sterilization and Treatment Room:</a:t>
            </a:r>
          </a:p>
          <a:p>
            <a:pPr marL="1371600" lvl="1" indent="-457200">
              <a:buFont typeface="Arial" panose="020B0604020202020204" pitchFamily="34" charset="0"/>
              <a:buChar char="•"/>
            </a:pPr>
            <a:r>
              <a:rPr lang="en-US" sz="3600" dirty="0"/>
              <a:t>Hazardous Waste Bin</a:t>
            </a:r>
          </a:p>
          <a:p>
            <a:pPr marL="1371600" lvl="1" indent="-457200">
              <a:buFont typeface="Arial" panose="020B0604020202020204" pitchFamily="34" charset="0"/>
              <a:buChar char="•"/>
            </a:pPr>
            <a:r>
              <a:rPr lang="en-US" sz="3600" dirty="0"/>
              <a:t>Trash Can</a:t>
            </a:r>
          </a:p>
          <a:p>
            <a:pPr marL="1371600" lvl="1" indent="-457200">
              <a:buFont typeface="Arial" panose="020B0604020202020204" pitchFamily="34" charset="0"/>
              <a:buChar char="•"/>
            </a:pPr>
            <a:r>
              <a:rPr lang="en-US" sz="3600" dirty="0"/>
              <a:t>Doctor’s Table</a:t>
            </a:r>
          </a:p>
          <a:p>
            <a:pPr marL="1371600" lvl="1" indent="-457200">
              <a:buFont typeface="Arial" panose="020B0604020202020204" pitchFamily="34" charset="0"/>
              <a:buChar char="•"/>
            </a:pPr>
            <a:r>
              <a:rPr lang="en-US" sz="3600" dirty="0"/>
              <a:t>Counter</a:t>
            </a:r>
          </a:p>
          <a:p>
            <a:pPr marL="1371600" lvl="1" indent="-457200">
              <a:buFont typeface="Arial" panose="020B0604020202020204" pitchFamily="34" charset="0"/>
              <a:buChar char="•"/>
            </a:pPr>
            <a:r>
              <a:rPr lang="en-US" sz="3600" dirty="0"/>
              <a:t>Sink</a:t>
            </a:r>
          </a:p>
          <a:p>
            <a:r>
              <a:rPr lang="en-US" sz="3600" b="1" dirty="0"/>
              <a:t>Observation Room:</a:t>
            </a:r>
          </a:p>
          <a:p>
            <a:pPr marL="1371600" lvl="1" indent="-457200">
              <a:buFont typeface="Arial" panose="020B0604020202020204" pitchFamily="34" charset="0"/>
              <a:buChar char="•"/>
            </a:pPr>
            <a:r>
              <a:rPr lang="en-US" sz="3600" dirty="0"/>
              <a:t>Doctor’s Table</a:t>
            </a:r>
          </a:p>
          <a:p>
            <a:pPr marL="1371600" lvl="1" indent="-457200">
              <a:buFont typeface="Arial" panose="020B0604020202020204" pitchFamily="34" charset="0"/>
              <a:buChar char="•"/>
            </a:pPr>
            <a:r>
              <a:rPr lang="en-US" sz="3600" dirty="0"/>
              <a:t>Sink</a:t>
            </a:r>
          </a:p>
          <a:p>
            <a:pPr marL="1371600" lvl="1" indent="-457200">
              <a:buFont typeface="Arial" panose="020B0604020202020204" pitchFamily="34" charset="0"/>
              <a:buChar char="•"/>
            </a:pPr>
            <a:r>
              <a:rPr lang="en-US" sz="3600" dirty="0" smtClean="0"/>
              <a:t>Counter</a:t>
            </a:r>
            <a:endParaRPr lang="en-US" sz="3600" dirty="0"/>
          </a:p>
          <a:p>
            <a:r>
              <a:rPr lang="en-US" sz="3600" b="1" dirty="0"/>
              <a:t>Storage:</a:t>
            </a:r>
          </a:p>
          <a:p>
            <a:pPr marL="1371600" lvl="1" indent="-457200">
              <a:buFont typeface="Arial" panose="020B0604020202020204" pitchFamily="34" charset="0"/>
              <a:buChar char="•"/>
            </a:pPr>
            <a:r>
              <a:rPr lang="en-US" sz="3600" dirty="0"/>
              <a:t>Cabinets</a:t>
            </a:r>
          </a:p>
          <a:p>
            <a:pPr marL="1371600" lvl="1" indent="-457200">
              <a:buFont typeface="Arial" panose="020B0604020202020204" pitchFamily="34" charset="0"/>
              <a:buChar char="•"/>
            </a:pPr>
            <a:r>
              <a:rPr lang="en-US" sz="3600" dirty="0"/>
              <a:t>Shelves</a:t>
            </a:r>
          </a:p>
          <a:p>
            <a:pPr marL="1371600" lvl="1" indent="-457200">
              <a:buFont typeface="Arial" panose="020B0604020202020204" pitchFamily="34" charset="0"/>
              <a:buChar char="•"/>
            </a:pPr>
            <a:r>
              <a:rPr lang="en-US" sz="3600" dirty="0"/>
              <a:t>Scrubs Closet</a:t>
            </a:r>
          </a:p>
          <a:p>
            <a:r>
              <a:rPr lang="en-US" sz="3600" b="1" dirty="0"/>
              <a:t>Meeting Room:</a:t>
            </a:r>
          </a:p>
          <a:p>
            <a:pPr marL="1371600" lvl="1" indent="-457200">
              <a:buFont typeface="Arial" panose="020B0604020202020204" pitchFamily="34" charset="0"/>
              <a:buChar char="•"/>
            </a:pPr>
            <a:r>
              <a:rPr lang="en-US" sz="3600" dirty="0"/>
              <a:t>Meeting Table</a:t>
            </a:r>
          </a:p>
          <a:p>
            <a:pPr marL="1371600" lvl="1" indent="-457200">
              <a:buFont typeface="Arial" panose="020B0604020202020204" pitchFamily="34" charset="0"/>
              <a:buChar char="•"/>
            </a:pPr>
            <a:r>
              <a:rPr lang="en-US" sz="3600" dirty="0"/>
              <a:t>Chairs</a:t>
            </a:r>
          </a:p>
          <a:p>
            <a:pPr marL="1371600" lvl="1" indent="-457200">
              <a:buFont typeface="Arial" panose="020B0604020202020204" pitchFamily="34" charset="0"/>
              <a:buChar char="•"/>
            </a:pPr>
            <a:r>
              <a:rPr lang="en-US" sz="3600" dirty="0"/>
              <a:t>File </a:t>
            </a:r>
            <a:r>
              <a:rPr lang="en-US" sz="3600" dirty="0" smtClean="0"/>
              <a:t>Cabinets</a:t>
            </a:r>
            <a:endParaRPr lang="en-US" sz="3600" dirty="0"/>
          </a:p>
          <a:p>
            <a:r>
              <a:rPr lang="en-US" sz="3600" b="1" dirty="0"/>
              <a:t>PT Room</a:t>
            </a:r>
          </a:p>
          <a:p>
            <a:pPr marL="1371600" lvl="1" indent="-457200">
              <a:buFont typeface="Arial" panose="020B0604020202020204" pitchFamily="34" charset="0"/>
              <a:buChar char="•"/>
            </a:pPr>
            <a:r>
              <a:rPr lang="en-US" sz="3600" dirty="0"/>
              <a:t>Fans</a:t>
            </a:r>
          </a:p>
          <a:p>
            <a:pPr marL="1371600" lvl="1" indent="-457200">
              <a:buFont typeface="Arial" panose="020B0604020202020204" pitchFamily="34" charset="0"/>
              <a:buChar char="•"/>
            </a:pPr>
            <a:r>
              <a:rPr lang="en-US" sz="3600" dirty="0"/>
              <a:t>Water Filtering System</a:t>
            </a:r>
          </a:p>
          <a:p>
            <a:pPr marL="1371600" lvl="1" indent="-457200">
              <a:buFont typeface="Arial" panose="020B0604020202020204" pitchFamily="34" charset="0"/>
              <a:buChar char="•"/>
            </a:pPr>
            <a:r>
              <a:rPr lang="en-US" sz="3600" dirty="0"/>
              <a:t>Work-Out Machines</a:t>
            </a:r>
          </a:p>
          <a:p>
            <a:pPr marL="1371600" lvl="1" indent="-457200">
              <a:buFont typeface="Arial" panose="020B0604020202020204" pitchFamily="34" charset="0"/>
              <a:buChar char="•"/>
            </a:pPr>
            <a:r>
              <a:rPr lang="en-US" sz="3600" dirty="0"/>
              <a:t>Mats</a:t>
            </a:r>
          </a:p>
          <a:p>
            <a:pPr marL="1371600" lvl="1" indent="-457200">
              <a:buFont typeface="Arial" panose="020B0604020202020204" pitchFamily="34" charset="0"/>
              <a:buChar char="•"/>
            </a:pPr>
            <a:r>
              <a:rPr lang="en-US" sz="3600" dirty="0" smtClean="0"/>
              <a:t>Railings</a:t>
            </a:r>
            <a:endParaRPr lang="en-US" sz="3600" dirty="0"/>
          </a:p>
          <a:p>
            <a:pPr marL="1371600" lvl="1" indent="-457200">
              <a:buFont typeface="Arial" panose="020B0604020202020204" pitchFamily="34" charset="0"/>
              <a:buChar char="•"/>
            </a:pPr>
            <a:r>
              <a:rPr lang="en-US" sz="3600" dirty="0"/>
              <a:t>Small Weight Rack</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endParaRPr lang="en-US" sz="3600" dirty="0" smtClean="0"/>
          </a:p>
          <a:p>
            <a:pPr marL="571500" indent="-571500">
              <a:buFont typeface="Arial" panose="020B0604020202020204" pitchFamily="34" charset="0"/>
              <a:buChar char="•"/>
            </a:pPr>
            <a:endParaRPr lang="en-US" sz="3600" dirty="0" smtClean="0"/>
          </a:p>
          <a:p>
            <a:pPr marL="571500" indent="-571500">
              <a:buFont typeface="Arial" panose="020B0604020202020204" pitchFamily="34" charset="0"/>
              <a:buChar char="•"/>
            </a:pPr>
            <a:endParaRPr lang="en-US" sz="3600" dirty="0"/>
          </a:p>
        </p:txBody>
      </p:sp>
      <p:sp>
        <p:nvSpPr>
          <p:cNvPr id="27" name="TextBox 26"/>
          <p:cNvSpPr txBox="1"/>
          <p:nvPr/>
        </p:nvSpPr>
        <p:spPr>
          <a:xfrm>
            <a:off x="1713635" y="7280935"/>
            <a:ext cx="11660330" cy="4893647"/>
          </a:xfrm>
          <a:prstGeom prst="rect">
            <a:avLst/>
          </a:prstGeom>
          <a:noFill/>
        </p:spPr>
        <p:txBody>
          <a:bodyPr wrap="square" rtlCol="0">
            <a:spAutoFit/>
          </a:bodyPr>
          <a:lstStyle/>
          <a:p>
            <a:r>
              <a:rPr lang="en-US" sz="6000" b="1" dirty="0" smtClean="0"/>
              <a:t>Goal</a:t>
            </a:r>
            <a:r>
              <a:rPr lang="en-US" sz="6000" b="1" dirty="0"/>
              <a:t>:</a:t>
            </a:r>
          </a:p>
          <a:p>
            <a:r>
              <a:rPr lang="en-US" sz="3600" dirty="0"/>
              <a:t>Design a health center for general health to be built in various locations in Africa.  It needs to be easy to clean so viruses can not be spread by contact with the surfaces.  It needs to have a friendly atmosphere so patients are not scared to come and get treated. Ebola patients will be treated else where.</a:t>
            </a:r>
            <a:endParaRPr lang="en-US" sz="3600" b="1" dirty="0"/>
          </a:p>
          <a:p>
            <a:pPr marL="571500" indent="-571500">
              <a:buFont typeface="Arial" panose="020B0604020202020204" pitchFamily="34" charset="0"/>
              <a:buChar char="•"/>
            </a:pPr>
            <a:endParaRPr lang="en-US" sz="3600" dirty="0" smtClean="0"/>
          </a:p>
          <a:p>
            <a:pPr marL="571500" indent="-571500">
              <a:buFont typeface="Arial" panose="020B0604020202020204" pitchFamily="34" charset="0"/>
              <a:buChar char="•"/>
            </a:pPr>
            <a:endParaRPr lang="en-US" sz="3600" dirty="0"/>
          </a:p>
        </p:txBody>
      </p:sp>
      <p:sp>
        <p:nvSpPr>
          <p:cNvPr id="28" name="TextBox 27"/>
          <p:cNvSpPr txBox="1"/>
          <p:nvPr/>
        </p:nvSpPr>
        <p:spPr>
          <a:xfrm>
            <a:off x="1777237" y="11421159"/>
            <a:ext cx="6299963" cy="8771632"/>
          </a:xfrm>
          <a:prstGeom prst="rect">
            <a:avLst/>
          </a:prstGeom>
          <a:noFill/>
        </p:spPr>
        <p:txBody>
          <a:bodyPr wrap="square" rtlCol="0">
            <a:spAutoFit/>
          </a:bodyPr>
          <a:lstStyle/>
          <a:p>
            <a:r>
              <a:rPr lang="en-US" sz="6000" b="1" dirty="0" smtClean="0"/>
              <a:t>Africa </a:t>
            </a:r>
            <a:r>
              <a:rPr lang="en-US" sz="6000" b="1" dirty="0"/>
              <a:t>Information:</a:t>
            </a:r>
          </a:p>
          <a:p>
            <a:r>
              <a:rPr lang="en-US" sz="3600" dirty="0"/>
              <a:t>Lowest Recorded Temperature in Africa: -11°F </a:t>
            </a:r>
          </a:p>
          <a:p>
            <a:r>
              <a:rPr lang="en-US" sz="3600" dirty="0"/>
              <a:t>Highest Recorded Temperature in Africa: 131°F</a:t>
            </a:r>
          </a:p>
          <a:p>
            <a:r>
              <a:rPr lang="en-US" sz="3600" dirty="0"/>
              <a:t>Wind Speeds: 0-10 mph  </a:t>
            </a:r>
          </a:p>
          <a:p>
            <a:r>
              <a:rPr lang="en-US" sz="3600" b="1" dirty="0"/>
              <a:t>SIERRA LEONE:</a:t>
            </a:r>
          </a:p>
          <a:p>
            <a:r>
              <a:rPr lang="en-US" sz="3600" dirty="0"/>
              <a:t>Average Temperature: 73-88 °F</a:t>
            </a:r>
          </a:p>
          <a:p>
            <a:r>
              <a:rPr lang="en-US" sz="3600" dirty="0"/>
              <a:t>Ranges between tropical and savannah climate conditions</a:t>
            </a:r>
          </a:p>
          <a:p>
            <a:r>
              <a:rPr lang="en-US" sz="3600" dirty="0"/>
              <a:t>Rainfall: 110inches/year</a:t>
            </a:r>
          </a:p>
          <a:p>
            <a:r>
              <a:rPr lang="en-US" sz="3600" dirty="0"/>
              <a:t>Humidity: 80-91%</a:t>
            </a:r>
          </a:p>
          <a:p>
            <a:pPr marL="571500" indent="-571500">
              <a:buFont typeface="Arial" panose="020B0604020202020204" pitchFamily="34" charset="0"/>
              <a:buChar char="•"/>
            </a:pPr>
            <a:endParaRPr lang="en-US" sz="3600" dirty="0" smtClean="0"/>
          </a:p>
          <a:p>
            <a:pPr marL="571500" indent="-571500">
              <a:buFont typeface="Arial" panose="020B0604020202020204" pitchFamily="34" charset="0"/>
              <a:buChar char="•"/>
            </a:pPr>
            <a:endParaRPr lang="en-US" sz="3600" dirty="0" smtClean="0"/>
          </a:p>
          <a:p>
            <a:pPr marL="571500" indent="-571500">
              <a:buFont typeface="Arial" panose="020B0604020202020204" pitchFamily="34" charset="0"/>
              <a:buChar char="•"/>
            </a:pPr>
            <a:endParaRPr lang="en-US" sz="3600" dirty="0"/>
          </a:p>
        </p:txBody>
      </p:sp>
      <p:sp>
        <p:nvSpPr>
          <p:cNvPr id="2" name="TextBox 1"/>
          <p:cNvSpPr txBox="1"/>
          <p:nvPr/>
        </p:nvSpPr>
        <p:spPr>
          <a:xfrm>
            <a:off x="22437130" y="33644007"/>
            <a:ext cx="3630982" cy="707886"/>
          </a:xfrm>
          <a:prstGeom prst="rect">
            <a:avLst/>
          </a:prstGeom>
          <a:noFill/>
        </p:spPr>
        <p:txBody>
          <a:bodyPr wrap="square" rtlCol="0">
            <a:spAutoFit/>
          </a:bodyPr>
          <a:lstStyle/>
          <a:p>
            <a:pPr algn="ctr"/>
            <a:r>
              <a:rPr lang="en-US" sz="4000" dirty="0" smtClean="0"/>
              <a:t>Interior View</a:t>
            </a:r>
            <a:endParaRPr lang="en-US" sz="4000" dirty="0"/>
          </a:p>
        </p:txBody>
      </p:sp>
      <p:sp>
        <p:nvSpPr>
          <p:cNvPr id="29" name="TextBox 28"/>
          <p:cNvSpPr txBox="1"/>
          <p:nvPr/>
        </p:nvSpPr>
        <p:spPr>
          <a:xfrm>
            <a:off x="33623710" y="33290064"/>
            <a:ext cx="3023363" cy="707886"/>
          </a:xfrm>
          <a:prstGeom prst="rect">
            <a:avLst/>
          </a:prstGeom>
          <a:noFill/>
        </p:spPr>
        <p:txBody>
          <a:bodyPr wrap="square" rtlCol="0">
            <a:spAutoFit/>
          </a:bodyPr>
          <a:lstStyle/>
          <a:p>
            <a:r>
              <a:rPr lang="en-US" sz="4000" dirty="0" smtClean="0"/>
              <a:t>Exterior View</a:t>
            </a:r>
            <a:endParaRPr lang="en-US" sz="4000" dirty="0"/>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0535653" y="9727758"/>
            <a:ext cx="5904187" cy="4428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Rachel\Downloads\Map of Sierra Leon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6800" y="13280226"/>
            <a:ext cx="4280934" cy="46949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Rachel\Downloads\floor pla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4741" y="27127199"/>
            <a:ext cx="6211167" cy="577295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Rachel\Downloads\wirefram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11000" y="27326581"/>
            <a:ext cx="6649378" cy="59634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Rachel\Downloads\roof off 3D view.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10886" y="27326581"/>
            <a:ext cx="6725589" cy="615400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Rachel\Downloads\3D front.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175200" y="28355850"/>
            <a:ext cx="9850225" cy="447737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4196192" y="33126647"/>
            <a:ext cx="4128264" cy="707886"/>
          </a:xfrm>
          <a:prstGeom prst="rect">
            <a:avLst/>
          </a:prstGeom>
          <a:noFill/>
        </p:spPr>
        <p:txBody>
          <a:bodyPr wrap="square" rtlCol="0">
            <a:spAutoFit/>
          </a:bodyPr>
          <a:lstStyle/>
          <a:p>
            <a:pPr algn="ctr"/>
            <a:r>
              <a:rPr lang="en-US" sz="4000" dirty="0" smtClean="0"/>
              <a:t>Basic Floor Plan</a:t>
            </a:r>
            <a:endParaRPr lang="en-US" sz="4000" dirty="0"/>
          </a:p>
        </p:txBody>
      </p:sp>
      <p:sp>
        <p:nvSpPr>
          <p:cNvPr id="32" name="TextBox 31"/>
          <p:cNvSpPr txBox="1"/>
          <p:nvPr/>
        </p:nvSpPr>
        <p:spPr>
          <a:xfrm>
            <a:off x="13245550" y="33494788"/>
            <a:ext cx="4545948" cy="707886"/>
          </a:xfrm>
          <a:prstGeom prst="rect">
            <a:avLst/>
          </a:prstGeom>
          <a:noFill/>
        </p:spPr>
        <p:txBody>
          <a:bodyPr wrap="square" rtlCol="0">
            <a:spAutoFit/>
          </a:bodyPr>
          <a:lstStyle/>
          <a:p>
            <a:pPr algn="ctr"/>
            <a:r>
              <a:rPr lang="en-US" sz="4000" dirty="0" smtClean="0"/>
              <a:t>3D Wire Frame View</a:t>
            </a:r>
            <a:endParaRPr lang="en-US" sz="4000" dirty="0"/>
          </a:p>
        </p:txBody>
      </p:sp>
      <p:pic>
        <p:nvPicPr>
          <p:cNvPr id="1032"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849465" y="10800827"/>
            <a:ext cx="3086309" cy="3086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260252" y="14630400"/>
            <a:ext cx="2612505" cy="3643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243619" y="19189128"/>
            <a:ext cx="3536001" cy="3536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5039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4474</TotalTime>
  <Words>404</Words>
  <Application>Microsoft Office PowerPoint</Application>
  <PresentationFormat>Custom</PresentationFormat>
  <Paragraphs>90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Davenhall, Carl S</dc:creator>
  <cp:lastModifiedBy>Rachel</cp:lastModifiedBy>
  <cp:revision>302</cp:revision>
  <cp:lastPrinted>2012-08-01T22:39:21Z</cp:lastPrinted>
  <dcterms:created xsi:type="dcterms:W3CDTF">2012-07-24T15:06:28Z</dcterms:created>
  <dcterms:modified xsi:type="dcterms:W3CDTF">2014-10-30T03:35:45Z</dcterms:modified>
</cp:coreProperties>
</file>